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8" autoAdjust="0"/>
    <p:restoredTop sz="94660"/>
  </p:normalViewPr>
  <p:slideViewPr>
    <p:cSldViewPr snapToGrid="0">
      <p:cViewPr varScale="1">
        <p:scale>
          <a:sx n="71" d="100"/>
          <a:sy n="71" d="100"/>
        </p:scale>
        <p:origin x="70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tx2">
                  <a:lumMod val="5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9/11/2016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9/11/2016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9/11/2016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9/11/2016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9/11/2016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9/11/2016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  <a:gradFill flip="none" rotWithShape="1">
            <a:gsLst>
              <a:gs pos="0">
                <a:schemeClr val="tx2"/>
              </a:gs>
              <a:gs pos="100000">
                <a:schemeClr val="tx2">
                  <a:lumMod val="50000"/>
                </a:schemeClr>
              </a:gs>
            </a:gsLst>
            <a:lin ang="5400000" scaled="0"/>
            <a:tileRect/>
          </a:gradFill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pFill/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pFill/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9/11/2016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Quantum numbers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smtClean="0"/>
              <a:t>Electron Addresses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8378203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2" y="779882"/>
            <a:ext cx="10570975" cy="1478570"/>
          </a:xfrm>
        </p:spPr>
        <p:txBody>
          <a:bodyPr>
            <a:noAutofit/>
          </a:bodyPr>
          <a:lstStyle/>
          <a:p>
            <a:pPr algn="ctr"/>
            <a:r>
              <a:rPr lang="en-US" sz="6000" b="1" cap="none" dirty="0" smtClean="0">
                <a:solidFill>
                  <a:srgbClr val="FF0000"/>
                </a:solidFill>
              </a:rPr>
              <a:t>Principle </a:t>
            </a:r>
            <a:r>
              <a:rPr lang="en-US" sz="6000" b="1" cap="none" dirty="0">
                <a:solidFill>
                  <a:srgbClr val="FF0000"/>
                </a:solidFill>
              </a:rPr>
              <a:t>Quantum Number </a:t>
            </a:r>
            <a:r>
              <a:rPr lang="en-US" sz="6000" b="1" cap="none" dirty="0" smtClean="0">
                <a:solidFill>
                  <a:srgbClr val="FF0000"/>
                </a:solidFill>
              </a:rPr>
              <a:t>(n)</a:t>
            </a:r>
            <a:r>
              <a:rPr lang="en-CA" sz="6000" cap="none" dirty="0">
                <a:solidFill>
                  <a:srgbClr val="FF0000"/>
                </a:solidFill>
              </a:rPr>
              <a:t/>
            </a:r>
            <a:br>
              <a:rPr lang="en-CA" sz="6000" cap="none" dirty="0">
                <a:solidFill>
                  <a:srgbClr val="FF0000"/>
                </a:solidFill>
              </a:rPr>
            </a:br>
            <a:endParaRPr lang="en-CA" sz="6000" cap="none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0954" y="1963271"/>
            <a:ext cx="10146458" cy="453165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dirty="0">
                <a:sym typeface="Webdings" panose="05030102010509060703" pitchFamily="18" charset="2"/>
              </a:rPr>
              <a:t> </a:t>
            </a:r>
            <a:r>
              <a:rPr lang="en-US" sz="3200" dirty="0" smtClean="0"/>
              <a:t>this </a:t>
            </a:r>
            <a:r>
              <a:rPr lang="en-US" sz="3200" dirty="0"/>
              <a:t>is the integer Bohr used to identify the </a:t>
            </a:r>
            <a:r>
              <a:rPr lang="en-US" sz="3200" dirty="0" smtClean="0"/>
              <a:t>	orbits </a:t>
            </a:r>
            <a:r>
              <a:rPr lang="en-US" sz="3200" dirty="0"/>
              <a:t>of energy</a:t>
            </a:r>
            <a:endParaRPr lang="en-CA" sz="3200" dirty="0"/>
          </a:p>
          <a:p>
            <a:pPr marL="0" lvl="0" indent="0">
              <a:buNone/>
            </a:pPr>
            <a:r>
              <a:rPr lang="en-US" sz="3200" dirty="0">
                <a:sym typeface="Webdings" panose="05030102010509060703" pitchFamily="18" charset="2"/>
              </a:rPr>
              <a:t> </a:t>
            </a:r>
            <a:r>
              <a:rPr lang="en-US" sz="3200" dirty="0" smtClean="0">
                <a:sym typeface="Webdings" panose="05030102010509060703" pitchFamily="18" charset="2"/>
              </a:rPr>
              <a:t>	</a:t>
            </a:r>
            <a:r>
              <a:rPr lang="en-US" sz="3200" dirty="0" smtClean="0"/>
              <a:t>today </a:t>
            </a:r>
            <a:r>
              <a:rPr lang="en-US" sz="3200" dirty="0"/>
              <a:t>is called the </a:t>
            </a:r>
            <a:endParaRPr lang="en-CA" sz="3200" dirty="0"/>
          </a:p>
          <a:p>
            <a:pPr marL="0" lvl="0" indent="0">
              <a:buNone/>
            </a:pPr>
            <a:r>
              <a:rPr lang="en-CA" sz="3200" b="1" dirty="0"/>
              <a:t>	</a:t>
            </a:r>
            <a:r>
              <a:rPr lang="en-CA" sz="3200" b="1" dirty="0" smtClean="0"/>
              <a:t>	</a:t>
            </a:r>
            <a:r>
              <a:rPr lang="en-US" sz="3200" b="1" dirty="0" smtClean="0"/>
              <a:t>PRINCIPLE </a:t>
            </a:r>
            <a:r>
              <a:rPr lang="en-US" sz="3200" b="1" dirty="0"/>
              <a:t>QUANTUM NUMBER</a:t>
            </a:r>
            <a:r>
              <a:rPr lang="en-US" sz="3200" dirty="0"/>
              <a:t> (n</a:t>
            </a:r>
            <a:r>
              <a:rPr lang="en-US" sz="3200" dirty="0" smtClean="0"/>
              <a:t>)</a:t>
            </a:r>
            <a:endParaRPr lang="en-CA" sz="3200" dirty="0"/>
          </a:p>
          <a:p>
            <a:pPr marL="0" indent="0">
              <a:buNone/>
            </a:pPr>
            <a:r>
              <a:rPr lang="en-US" sz="3200" dirty="0">
                <a:sym typeface="Webdings" panose="05030102010509060703" pitchFamily="18" charset="2"/>
              </a:rPr>
              <a:t> </a:t>
            </a:r>
            <a:r>
              <a:rPr lang="en-US" sz="3200" dirty="0" smtClean="0">
                <a:sym typeface="Webdings" panose="05030102010509060703" pitchFamily="18" charset="2"/>
              </a:rPr>
              <a:t>	</a:t>
            </a:r>
            <a:r>
              <a:rPr lang="en-US" sz="3200" dirty="0" smtClean="0"/>
              <a:t>the </a:t>
            </a:r>
            <a:r>
              <a:rPr lang="en-US" sz="3200" dirty="0"/>
              <a:t>number denotes the </a:t>
            </a:r>
            <a:r>
              <a:rPr lang="en-US" sz="3200" b="1" dirty="0"/>
              <a:t>MAIN</a:t>
            </a:r>
            <a:r>
              <a:rPr lang="en-US" sz="3200" dirty="0"/>
              <a:t> energy levels </a:t>
            </a:r>
            <a:r>
              <a:rPr lang="en-US" sz="3200" dirty="0" smtClean="0"/>
              <a:t>	of electrons </a:t>
            </a:r>
            <a:r>
              <a:rPr lang="en-US" sz="3200" dirty="0"/>
              <a:t>(Shell</a:t>
            </a:r>
            <a:r>
              <a:rPr lang="en-US" sz="3200" dirty="0" smtClean="0"/>
              <a:t>)</a:t>
            </a:r>
            <a:endParaRPr lang="en-CA" sz="3200" dirty="0"/>
          </a:p>
        </p:txBody>
      </p:sp>
    </p:spTree>
    <p:extLst>
      <p:ext uri="{BB962C8B-B14F-4D97-AF65-F5344CB8AC3E}">
        <p14:creationId xmlns:p14="http://schemas.microsoft.com/office/powerpoint/2010/main" val="22950506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2" y="779882"/>
            <a:ext cx="10570975" cy="1478570"/>
          </a:xfrm>
        </p:spPr>
        <p:txBody>
          <a:bodyPr>
            <a:noAutofit/>
          </a:bodyPr>
          <a:lstStyle/>
          <a:p>
            <a:pPr algn="ctr"/>
            <a:r>
              <a:rPr lang="en-US" sz="6000" b="1" cap="none" dirty="0" smtClean="0">
                <a:solidFill>
                  <a:srgbClr val="FF0000"/>
                </a:solidFill>
              </a:rPr>
              <a:t>The Secondary Quantum Number (l)</a:t>
            </a:r>
            <a:r>
              <a:rPr lang="en-CA" sz="6000" cap="none" dirty="0" smtClean="0">
                <a:solidFill>
                  <a:srgbClr val="FF0000"/>
                </a:solidFill>
              </a:rPr>
              <a:t/>
            </a:r>
            <a:br>
              <a:rPr lang="en-CA" sz="6000" cap="none" dirty="0" smtClean="0">
                <a:solidFill>
                  <a:srgbClr val="FF0000"/>
                </a:solidFill>
              </a:rPr>
            </a:br>
            <a:endParaRPr lang="en-CA" sz="6000" cap="none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0954" y="1667435"/>
            <a:ext cx="10146458" cy="4827494"/>
          </a:xfrm>
        </p:spPr>
        <p:txBody>
          <a:bodyPr>
            <a:noAutofit/>
          </a:bodyPr>
          <a:lstStyle/>
          <a:p>
            <a:pPr>
              <a:buFont typeface="Webdings" panose="05030102010509060703" pitchFamily="18" charset="2"/>
              <a:buChar char="Õ"/>
            </a:pPr>
            <a:r>
              <a:rPr lang="en-CA" sz="3200" dirty="0" smtClean="0"/>
              <a:t>These are e</a:t>
            </a:r>
            <a:r>
              <a:rPr lang="en-CA" sz="3200" baseline="30000" dirty="0" smtClean="0"/>
              <a:t>-</a:t>
            </a:r>
            <a:r>
              <a:rPr lang="en-CA" sz="3200" dirty="0" smtClean="0"/>
              <a:t> energy subshells or sublevels</a:t>
            </a:r>
          </a:p>
          <a:p>
            <a:pPr>
              <a:buFont typeface="Webdings" panose="05030102010509060703" pitchFamily="18" charset="2"/>
              <a:buChar char="Õ"/>
            </a:pPr>
            <a:r>
              <a:rPr lang="en-CA" sz="3200" dirty="0" smtClean="0"/>
              <a:t>Referred to as orbitals</a:t>
            </a:r>
          </a:p>
          <a:p>
            <a:pPr>
              <a:buFont typeface="Webdings" panose="05030102010509060703" pitchFamily="18" charset="2"/>
              <a:buChar char="Õ"/>
            </a:pPr>
            <a:r>
              <a:rPr lang="en-CA" sz="3200" dirty="0" smtClean="0"/>
              <a:t>The number of subshells is equal to the value 	for </a:t>
            </a:r>
            <a:r>
              <a:rPr lang="en-CA" sz="3200" dirty="0" smtClean="0">
                <a:solidFill>
                  <a:srgbClr val="FFFF00"/>
                </a:solidFill>
              </a:rPr>
              <a:t>n</a:t>
            </a:r>
            <a:endParaRPr lang="en-CA" sz="3200" dirty="0">
              <a:solidFill>
                <a:srgbClr val="FFFF00"/>
              </a:solidFill>
            </a:endParaRPr>
          </a:p>
          <a:p>
            <a:pPr>
              <a:buFont typeface="Webdings" panose="05030102010509060703" pitchFamily="18" charset="2"/>
              <a:buChar char="Õ"/>
            </a:pPr>
            <a:r>
              <a:rPr lang="en-US" sz="3200" dirty="0" smtClean="0"/>
              <a:t>This number gives the shape of the subshell 	and is denoted as 0, 1, 2 or 3</a:t>
            </a:r>
          </a:p>
          <a:p>
            <a:pPr marL="0" indent="0">
              <a:buNone/>
            </a:pPr>
            <a:endParaRPr lang="en-CA" sz="3200" dirty="0"/>
          </a:p>
        </p:txBody>
      </p:sp>
    </p:spTree>
    <p:extLst>
      <p:ext uri="{BB962C8B-B14F-4D97-AF65-F5344CB8AC3E}">
        <p14:creationId xmlns:p14="http://schemas.microsoft.com/office/powerpoint/2010/main" val="23818773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2" y="779882"/>
            <a:ext cx="10570975" cy="1478570"/>
          </a:xfrm>
        </p:spPr>
        <p:txBody>
          <a:bodyPr>
            <a:noAutofit/>
          </a:bodyPr>
          <a:lstStyle/>
          <a:p>
            <a:pPr algn="ctr"/>
            <a:r>
              <a:rPr lang="en-US" sz="6000" b="1" cap="none" dirty="0" smtClean="0">
                <a:solidFill>
                  <a:srgbClr val="FF0000"/>
                </a:solidFill>
              </a:rPr>
              <a:t>The Secondary Quantum Number (l) continued….</a:t>
            </a:r>
            <a:r>
              <a:rPr lang="en-CA" sz="6000" cap="none" dirty="0" smtClean="0">
                <a:solidFill>
                  <a:srgbClr val="FF0000"/>
                </a:solidFill>
              </a:rPr>
              <a:t/>
            </a:r>
            <a:br>
              <a:rPr lang="en-CA" sz="6000" cap="none" dirty="0" smtClean="0">
                <a:solidFill>
                  <a:srgbClr val="FF0000"/>
                </a:solidFill>
              </a:rPr>
            </a:br>
            <a:endParaRPr lang="en-CA" sz="6000" cap="none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0954" y="2258451"/>
            <a:ext cx="10146458" cy="423647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dirty="0">
                <a:sym typeface="Webdings" panose="05030102010509060703" pitchFamily="18" charset="2"/>
              </a:rPr>
              <a:t> </a:t>
            </a:r>
            <a:r>
              <a:rPr lang="en-US" sz="3200" dirty="0" smtClean="0">
                <a:sym typeface="Webdings" panose="05030102010509060703" pitchFamily="18" charset="2"/>
              </a:rPr>
              <a:t>	</a:t>
            </a:r>
            <a:r>
              <a:rPr lang="en-US" sz="3200" dirty="0" smtClean="0"/>
              <a:t>the </a:t>
            </a:r>
            <a:r>
              <a:rPr lang="en-US" sz="3200" dirty="0"/>
              <a:t>values 0,1,2,3 were replaced with s, p, d </a:t>
            </a:r>
            <a:r>
              <a:rPr lang="en-US" sz="3200" dirty="0" smtClean="0"/>
              <a:t>	and </a:t>
            </a:r>
            <a:r>
              <a:rPr lang="en-US" sz="3200" dirty="0"/>
              <a:t>f respectively (sharp, principle, diffuse, </a:t>
            </a:r>
            <a:r>
              <a:rPr lang="en-US" sz="3200" dirty="0" smtClean="0"/>
              <a:t>	fundamental</a:t>
            </a:r>
            <a:r>
              <a:rPr lang="en-US" sz="3200" dirty="0"/>
              <a:t>) to represent the shape of the </a:t>
            </a:r>
            <a:r>
              <a:rPr lang="en-US" sz="3200" dirty="0" smtClean="0"/>
              <a:t>	orbitals </a:t>
            </a:r>
            <a:endParaRPr lang="en-CA" sz="3200" dirty="0"/>
          </a:p>
          <a:p>
            <a:pPr marL="0" indent="0">
              <a:buNone/>
            </a:pPr>
            <a:endParaRPr lang="en-CA" sz="3200" dirty="0"/>
          </a:p>
          <a:p>
            <a:pPr>
              <a:buFont typeface="Webdings" panose="05030102010509060703" pitchFamily="18" charset="2"/>
              <a:buChar char="Õ"/>
            </a:pPr>
            <a:endParaRPr lang="en-CA" sz="3200" dirty="0"/>
          </a:p>
        </p:txBody>
      </p:sp>
    </p:spTree>
    <p:extLst>
      <p:ext uri="{BB962C8B-B14F-4D97-AF65-F5344CB8AC3E}">
        <p14:creationId xmlns:p14="http://schemas.microsoft.com/office/powerpoint/2010/main" val="7076659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2" y="779882"/>
            <a:ext cx="10570975" cy="1478570"/>
          </a:xfrm>
        </p:spPr>
        <p:txBody>
          <a:bodyPr>
            <a:noAutofit/>
          </a:bodyPr>
          <a:lstStyle/>
          <a:p>
            <a:pPr algn="ctr"/>
            <a:r>
              <a:rPr lang="en-US" sz="6000" b="1" cap="none" dirty="0" smtClean="0">
                <a:solidFill>
                  <a:srgbClr val="FF0000"/>
                </a:solidFill>
              </a:rPr>
              <a:t>The </a:t>
            </a:r>
            <a:r>
              <a:rPr lang="en-US" sz="6000" b="1" cap="none" dirty="0" smtClean="0">
                <a:solidFill>
                  <a:srgbClr val="FF0000"/>
                </a:solidFill>
              </a:rPr>
              <a:t>Magnetic </a:t>
            </a:r>
            <a:r>
              <a:rPr lang="en-US" sz="6000" b="1" cap="none" dirty="0" smtClean="0">
                <a:solidFill>
                  <a:srgbClr val="FF0000"/>
                </a:solidFill>
              </a:rPr>
              <a:t>Quantum Number </a:t>
            </a:r>
            <a:r>
              <a:rPr lang="en-US" sz="6000" b="1" cap="none" dirty="0" smtClean="0">
                <a:solidFill>
                  <a:srgbClr val="FF0000"/>
                </a:solidFill>
              </a:rPr>
              <a:t>(</a:t>
            </a:r>
            <a:r>
              <a:rPr lang="en-US" sz="6000" b="1" cap="none" dirty="0" smtClean="0">
                <a:solidFill>
                  <a:srgbClr val="FF0000"/>
                </a:solidFill>
              </a:rPr>
              <a:t>m</a:t>
            </a:r>
            <a:r>
              <a:rPr lang="en-US" sz="6000" b="1" cap="none" baseline="-25000" dirty="0" smtClean="0">
                <a:solidFill>
                  <a:srgbClr val="FF0000"/>
                </a:solidFill>
              </a:rPr>
              <a:t>l</a:t>
            </a:r>
            <a:r>
              <a:rPr lang="en-US" sz="6000" b="1" cap="none" dirty="0" smtClean="0">
                <a:solidFill>
                  <a:srgbClr val="FF0000"/>
                </a:solidFill>
              </a:rPr>
              <a:t>)</a:t>
            </a:r>
            <a:r>
              <a:rPr lang="en-CA" sz="6000" cap="none" dirty="0" smtClean="0">
                <a:solidFill>
                  <a:srgbClr val="FF0000"/>
                </a:solidFill>
              </a:rPr>
              <a:t/>
            </a:r>
            <a:br>
              <a:rPr lang="en-CA" sz="6000" cap="none" dirty="0" smtClean="0">
                <a:solidFill>
                  <a:srgbClr val="FF0000"/>
                </a:solidFill>
              </a:rPr>
            </a:br>
            <a:endParaRPr lang="en-CA" sz="6000" cap="none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0954" y="1828800"/>
            <a:ext cx="10146458" cy="4666129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buFont typeface="Webdings" panose="05030102010509060703" pitchFamily="18" charset="2"/>
              <a:buChar char="Õ"/>
            </a:pPr>
            <a:r>
              <a:rPr lang="en-US" sz="3200" dirty="0" smtClean="0"/>
              <a:t>Represents the orientation in space of a     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3200" dirty="0"/>
              <a:t> </a:t>
            </a:r>
            <a:r>
              <a:rPr lang="en-US" sz="3200" dirty="0" smtClean="0"/>
              <a:t>   </a:t>
            </a:r>
            <a:r>
              <a:rPr lang="en-US" sz="3200" dirty="0" smtClean="0"/>
              <a:t>subshell</a:t>
            </a:r>
          </a:p>
          <a:p>
            <a:pPr>
              <a:buFont typeface="Webdings" panose="05030102010509060703" pitchFamily="18" charset="2"/>
              <a:buChar char="Õ"/>
            </a:pPr>
            <a:r>
              <a:rPr lang="en-US" sz="3200" dirty="0" smtClean="0"/>
              <a:t>Discovered in a ferromagnetic field</a:t>
            </a:r>
          </a:p>
          <a:p>
            <a:pPr>
              <a:buFont typeface="Webdings" panose="05030102010509060703" pitchFamily="18" charset="2"/>
              <a:buChar char="Õ"/>
            </a:pPr>
            <a:r>
              <a:rPr lang="en-US" sz="3200" dirty="0" smtClean="0"/>
              <a:t>if </a:t>
            </a:r>
            <a:r>
              <a:rPr lang="en-US" sz="3200" dirty="0"/>
              <a:t>l has a value of 1 than m</a:t>
            </a:r>
            <a:r>
              <a:rPr lang="en-US" sz="3200" baseline="-25000" dirty="0"/>
              <a:t>l</a:t>
            </a:r>
            <a:r>
              <a:rPr lang="en-US" sz="3200" dirty="0"/>
              <a:t> = -1, 0, +</a:t>
            </a:r>
            <a:r>
              <a:rPr lang="en-US" sz="3200" dirty="0" smtClean="0"/>
              <a:t>1</a:t>
            </a:r>
            <a:endParaRPr lang="en-CA" sz="3200" dirty="0"/>
          </a:p>
          <a:p>
            <a:pPr>
              <a:spcBef>
                <a:spcPts val="0"/>
              </a:spcBef>
              <a:buFont typeface="Webdings" panose="05030102010509060703" pitchFamily="18" charset="2"/>
              <a:buChar char="Õ"/>
            </a:pPr>
            <a:r>
              <a:rPr lang="en-US" sz="3200" dirty="0" smtClean="0"/>
              <a:t>this </a:t>
            </a:r>
            <a:r>
              <a:rPr lang="en-US" sz="3200" dirty="0"/>
              <a:t>means there are three orbitals that have </a:t>
            </a:r>
            <a:r>
              <a:rPr lang="en-US" sz="3200" dirty="0" smtClean="0"/>
              <a:t>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3200" dirty="0"/>
              <a:t> </a:t>
            </a:r>
            <a:r>
              <a:rPr lang="en-US" sz="3200" dirty="0" smtClean="0"/>
              <a:t>   the </a:t>
            </a:r>
            <a:r>
              <a:rPr lang="en-US" sz="3200" dirty="0"/>
              <a:t>same energy and shape but differ in their </a:t>
            </a:r>
            <a:r>
              <a:rPr lang="en-US" sz="3200" dirty="0" smtClean="0"/>
              <a:t>  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3200" dirty="0"/>
              <a:t> </a:t>
            </a:r>
            <a:r>
              <a:rPr lang="en-US" sz="3200" dirty="0" smtClean="0"/>
              <a:t>   orientation</a:t>
            </a:r>
            <a:endParaRPr lang="en-CA" sz="3200" dirty="0"/>
          </a:p>
          <a:p>
            <a:pPr>
              <a:buFont typeface="Webdings" panose="05030102010509060703" pitchFamily="18" charset="2"/>
              <a:buChar char="Õ"/>
            </a:pPr>
            <a:endParaRPr lang="en-CA" sz="3200" dirty="0"/>
          </a:p>
          <a:p>
            <a:pPr marL="0" indent="0">
              <a:buNone/>
            </a:pPr>
            <a:endParaRPr lang="en-CA" sz="3200" dirty="0"/>
          </a:p>
          <a:p>
            <a:pPr>
              <a:buFont typeface="Webdings" panose="05030102010509060703" pitchFamily="18" charset="2"/>
              <a:buChar char="Õ"/>
            </a:pPr>
            <a:endParaRPr lang="en-CA" sz="3200" dirty="0"/>
          </a:p>
        </p:txBody>
      </p:sp>
    </p:spTree>
    <p:extLst>
      <p:ext uri="{BB962C8B-B14F-4D97-AF65-F5344CB8AC3E}">
        <p14:creationId xmlns:p14="http://schemas.microsoft.com/office/powerpoint/2010/main" val="6924980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2" y="779882"/>
            <a:ext cx="10570975" cy="1478570"/>
          </a:xfrm>
        </p:spPr>
        <p:txBody>
          <a:bodyPr>
            <a:noAutofit/>
          </a:bodyPr>
          <a:lstStyle/>
          <a:p>
            <a:pPr algn="ctr"/>
            <a:r>
              <a:rPr lang="en-US" sz="6000" b="1" cap="none" dirty="0" smtClean="0">
                <a:solidFill>
                  <a:srgbClr val="FF0000"/>
                </a:solidFill>
              </a:rPr>
              <a:t>The </a:t>
            </a:r>
            <a:r>
              <a:rPr lang="en-US" sz="6000" b="1" cap="none" dirty="0" smtClean="0">
                <a:solidFill>
                  <a:srgbClr val="FF0000"/>
                </a:solidFill>
              </a:rPr>
              <a:t>Spin Quantum </a:t>
            </a:r>
            <a:r>
              <a:rPr lang="en-US" sz="6000" b="1" cap="none" dirty="0" smtClean="0">
                <a:solidFill>
                  <a:srgbClr val="FF0000"/>
                </a:solidFill>
              </a:rPr>
              <a:t>Number </a:t>
            </a:r>
            <a:r>
              <a:rPr lang="en-US" sz="6000" b="1" cap="none" dirty="0" smtClean="0">
                <a:solidFill>
                  <a:srgbClr val="FF0000"/>
                </a:solidFill>
              </a:rPr>
              <a:t>(</a:t>
            </a:r>
            <a:r>
              <a:rPr lang="en-US" sz="6000" b="1" cap="none" dirty="0" smtClean="0">
                <a:solidFill>
                  <a:srgbClr val="FF0000"/>
                </a:solidFill>
              </a:rPr>
              <a:t>m</a:t>
            </a:r>
            <a:r>
              <a:rPr lang="en-US" sz="6000" b="1" cap="none" baseline="-25000" dirty="0">
                <a:solidFill>
                  <a:srgbClr val="FF0000"/>
                </a:solidFill>
              </a:rPr>
              <a:t>s</a:t>
            </a:r>
            <a:r>
              <a:rPr lang="en-US" sz="6000" b="1" cap="none" dirty="0" smtClean="0">
                <a:solidFill>
                  <a:srgbClr val="FF0000"/>
                </a:solidFill>
              </a:rPr>
              <a:t>)</a:t>
            </a:r>
            <a:r>
              <a:rPr lang="en-CA" sz="6000" cap="none" dirty="0" smtClean="0">
                <a:solidFill>
                  <a:srgbClr val="FF0000"/>
                </a:solidFill>
              </a:rPr>
              <a:t/>
            </a:r>
            <a:br>
              <a:rPr lang="en-CA" sz="6000" cap="none" dirty="0" smtClean="0">
                <a:solidFill>
                  <a:srgbClr val="FF0000"/>
                </a:solidFill>
              </a:rPr>
            </a:br>
            <a:endParaRPr lang="en-CA" sz="6000" cap="none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0954" y="2084294"/>
            <a:ext cx="10146458" cy="4410635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buFont typeface="Webdings" panose="05030102010509060703" pitchFamily="18" charset="2"/>
              <a:buChar char="Õ"/>
            </a:pPr>
            <a:r>
              <a:rPr lang="en-US" sz="3200" dirty="0" smtClean="0"/>
              <a:t>Represents the spin of electron about its own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3200" dirty="0"/>
              <a:t> </a:t>
            </a:r>
            <a:r>
              <a:rPr lang="en-US" sz="3200" dirty="0" smtClean="0"/>
              <a:t>   </a:t>
            </a:r>
            <a:r>
              <a:rPr lang="en-US" sz="3200" dirty="0" smtClean="0"/>
              <a:t>axis</a:t>
            </a:r>
          </a:p>
          <a:p>
            <a:pPr>
              <a:buFont typeface="Webdings" panose="05030102010509060703" pitchFamily="18" charset="2"/>
              <a:buChar char="Õ"/>
            </a:pPr>
            <a:r>
              <a:rPr lang="en-US" sz="3200" dirty="0" smtClean="0"/>
              <a:t>Discovered in a paramagnetic field</a:t>
            </a:r>
          </a:p>
          <a:p>
            <a:pPr>
              <a:buFont typeface="Webdings" panose="05030102010509060703" pitchFamily="18" charset="2"/>
              <a:buChar char="Õ"/>
            </a:pPr>
            <a:r>
              <a:rPr lang="en-US" sz="3200" dirty="0"/>
              <a:t>denoted by -½ (counter clockwise)  or </a:t>
            </a:r>
            <a:endParaRPr lang="en-US" sz="3200" dirty="0" smtClean="0"/>
          </a:p>
          <a:p>
            <a:pPr marL="0" indent="0">
              <a:buNone/>
            </a:pPr>
            <a:r>
              <a:rPr lang="en-US" sz="3200" dirty="0" smtClean="0"/>
              <a:t>    + </a:t>
            </a:r>
            <a:r>
              <a:rPr lang="en-US" sz="3200" dirty="0"/>
              <a:t>½ (clockwise)</a:t>
            </a:r>
            <a:endParaRPr lang="en-CA" sz="3200" dirty="0"/>
          </a:p>
          <a:p>
            <a:pPr marL="0" indent="0">
              <a:buNone/>
            </a:pPr>
            <a:endParaRPr lang="en-CA" sz="3200" dirty="0"/>
          </a:p>
          <a:p>
            <a:pPr>
              <a:buFont typeface="Webdings" panose="05030102010509060703" pitchFamily="18" charset="2"/>
              <a:buChar char="Õ"/>
            </a:pPr>
            <a:endParaRPr lang="en-CA" sz="3200" dirty="0"/>
          </a:p>
        </p:txBody>
      </p:sp>
    </p:spTree>
    <p:extLst>
      <p:ext uri="{BB962C8B-B14F-4D97-AF65-F5344CB8AC3E}">
        <p14:creationId xmlns:p14="http://schemas.microsoft.com/office/powerpoint/2010/main" val="7619314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252C36"/>
      </a:dk2>
      <a:lt2>
        <a:srgbClr val="7C96A3"/>
      </a:lt2>
      <a:accent1>
        <a:srgbClr val="4FD093"/>
      </a:accent1>
      <a:accent2>
        <a:srgbClr val="54BCDF"/>
      </a:accent2>
      <a:accent3>
        <a:srgbClr val="A262D0"/>
      </a:accent3>
      <a:accent4>
        <a:srgbClr val="D7537B"/>
      </a:accent4>
      <a:accent5>
        <a:srgbClr val="E78045"/>
      </a:accent5>
      <a:accent6>
        <a:srgbClr val="84C350"/>
      </a:accent6>
      <a:hlink>
        <a:srgbClr val="22FFFF"/>
      </a:hlink>
      <a:folHlink>
        <a:srgbClr val="9BF3FD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4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4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  <a:hueMod val="106000"/>
                <a:satMod val="140000"/>
                <a:lumMod val="42000"/>
              </a:schemeClr>
              <a:schemeClr val="phClr">
                <a:tint val="98000"/>
                <a:hueMod val="92000"/>
                <a:satMod val="220000"/>
                <a:lumMod val="9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142578CA-DEC9-49C3-80AF-C113973CC9A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TM04033919[[fn=Circuit]]</Template>
  <TotalTime>22</TotalTime>
  <Words>151</Words>
  <Application>Microsoft Office PowerPoint</Application>
  <PresentationFormat>Widescreen</PresentationFormat>
  <Paragraphs>29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Trebuchet MS</vt:lpstr>
      <vt:lpstr>Tw Cen MT</vt:lpstr>
      <vt:lpstr>Webdings</vt:lpstr>
      <vt:lpstr>Circuit</vt:lpstr>
      <vt:lpstr>Quantum numbers</vt:lpstr>
      <vt:lpstr>Principle Quantum Number (n) </vt:lpstr>
      <vt:lpstr>The Secondary Quantum Number (l) </vt:lpstr>
      <vt:lpstr>The Secondary Quantum Number (l) continued…. </vt:lpstr>
      <vt:lpstr>The Magnetic Quantum Number (ml) </vt:lpstr>
      <vt:lpstr>The Spin Quantum Number (ms)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Quantum numbers</dc:title>
  <dc:creator>Julia Zuk</dc:creator>
  <cp:lastModifiedBy>Julia Zuk</cp:lastModifiedBy>
  <cp:revision>3</cp:revision>
  <dcterms:created xsi:type="dcterms:W3CDTF">2016-09-12T00:40:47Z</dcterms:created>
  <dcterms:modified xsi:type="dcterms:W3CDTF">2016-09-12T01:09:23Z</dcterms:modified>
</cp:coreProperties>
</file>